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4EAD0-244C-6382-E3B9-0F4DD3BD7125}" v="983" dt="2024-04-16T03:09:40.704"/>
    <p1510:client id="{F1CB7C25-8985-92BB-9014-7A47DD3DDD93}" v="5663" dt="2024-04-15T05:11:16.84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Adolfo Godoy Araos</a:t>
            </a:r>
          </a:p>
          <a:p>
            <a:r>
              <a:rPr lang="en-US" dirty="0">
                <a:solidFill>
                  <a:schemeClr val="bg2"/>
                </a:solidFill>
                <a:latin typeface="Abadi"/>
                <a:ea typeface="SF Pro" pitchFamily="2" charset="0"/>
                <a:cs typeface="SF Pro" pitchFamily="2" charset="0"/>
              </a:rPr>
              <a:t>March 14th,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First, we </a:t>
            </a:r>
            <a:r>
              <a:rPr lang="en-US" sz="2200" b="1" dirty="0">
                <a:solidFill>
                  <a:schemeClr val="accent3">
                    <a:lumMod val="25000"/>
                  </a:schemeClr>
                </a:solidFill>
                <a:latin typeface="Abadi"/>
              </a:rPr>
              <a:t>calculate </a:t>
            </a:r>
            <a:r>
              <a:rPr lang="en-US" sz="2200" dirty="0">
                <a:solidFill>
                  <a:schemeClr val="accent3">
                    <a:lumMod val="25000"/>
                  </a:schemeClr>
                </a:solidFill>
                <a:latin typeface="Abadi"/>
              </a:rPr>
              <a:t>the launches per each site, orbit and possible outcome.</a:t>
            </a:r>
          </a:p>
          <a:p>
            <a:r>
              <a:rPr lang="en-US" sz="2200" dirty="0">
                <a:solidFill>
                  <a:schemeClr val="accent3">
                    <a:lumMod val="25000"/>
                  </a:schemeClr>
                </a:solidFill>
                <a:latin typeface="Abadi"/>
              </a:rPr>
              <a:t>Then we </a:t>
            </a:r>
            <a:r>
              <a:rPr lang="en-US" sz="2200" b="1" dirty="0">
                <a:solidFill>
                  <a:schemeClr val="accent3">
                    <a:lumMod val="25000"/>
                  </a:schemeClr>
                </a:solidFill>
                <a:latin typeface="Abadi"/>
              </a:rPr>
              <a:t>label </a:t>
            </a:r>
            <a:r>
              <a:rPr lang="en-US" sz="2200" dirty="0">
                <a:solidFill>
                  <a:schemeClr val="accent3">
                    <a:lumMod val="25000"/>
                  </a:schemeClr>
                </a:solidFill>
                <a:latin typeface="Abadi"/>
              </a:rPr>
              <a:t>whether the launch had a successful (1) or unsuccessful (0) landing. </a:t>
            </a:r>
            <a:endParaRPr lang="en-US" dirty="0">
              <a:solidFill>
                <a:schemeClr val="accent3">
                  <a:lumMod val="25000"/>
                </a:schemeClr>
              </a:solidFill>
            </a:endParaRPr>
          </a:p>
          <a:p>
            <a:endParaRPr lang="en-US" sz="2200" dirty="0">
              <a:solidFill>
                <a:schemeClr val="accent3">
                  <a:lumMod val="25000"/>
                </a:schemeClr>
              </a:solidFill>
              <a:latin typeface="Abadi"/>
            </a:endParaRPr>
          </a:p>
          <a:p>
            <a:r>
              <a:rPr lang="en-US" sz="2200" dirty="0">
                <a:solidFill>
                  <a:schemeClr val="accent3">
                    <a:lumMod val="25000"/>
                  </a:schemeClr>
                </a:solidFill>
                <a:ea typeface="+mn-lt"/>
                <a:cs typeface="+mn-lt"/>
              </a:rPr>
              <a:t>https://github.com/aagodoy1/Applied-Data-Science-Capstone/blob/main/Week%201/Data%20Wrangling/Data-Wrangling.ipynb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During the exploration, multiples chart were plotted. Some of the most important ones were: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 Rate vs Orbit: To identify if some orbits have better chances than others.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 Rate vs Year: To identify the improvement within the years.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 vs Flight </a:t>
            </a:r>
            <a:r>
              <a:rPr lang="en-US" sz="1800" dirty="0" err="1">
                <a:solidFill>
                  <a:schemeClr val="accent3">
                    <a:lumMod val="25000"/>
                  </a:schemeClr>
                </a:solidFill>
                <a:latin typeface="Abadi"/>
              </a:rPr>
              <a:t>Nunber</a:t>
            </a:r>
            <a:r>
              <a:rPr lang="en-US" sz="1800" dirty="0">
                <a:solidFill>
                  <a:schemeClr val="accent3">
                    <a:lumMod val="25000"/>
                  </a:schemeClr>
                </a:solidFill>
                <a:latin typeface="Abadi"/>
              </a:rPr>
              <a:t>: To search for a relationship between those factors.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Obit vs Payload Mass: To </a:t>
            </a:r>
            <a:r>
              <a:rPr lang="en-US" sz="1800" dirty="0" err="1">
                <a:solidFill>
                  <a:schemeClr val="accent3">
                    <a:lumMod val="25000"/>
                  </a:schemeClr>
                </a:solidFill>
                <a:latin typeface="Abadi"/>
              </a:rPr>
              <a:t>understad</a:t>
            </a:r>
            <a:r>
              <a:rPr lang="en-US" sz="1800" dirty="0">
                <a:solidFill>
                  <a:schemeClr val="accent3">
                    <a:lumMod val="25000"/>
                  </a:schemeClr>
                </a:solidFill>
                <a:latin typeface="Abadi"/>
              </a:rPr>
              <a:t> which orbits are </a:t>
            </a:r>
            <a:r>
              <a:rPr lang="en-US" sz="1800" dirty="0" err="1">
                <a:solidFill>
                  <a:schemeClr val="accent3">
                    <a:lumMod val="25000"/>
                  </a:schemeClr>
                </a:solidFill>
                <a:latin typeface="Abadi"/>
              </a:rPr>
              <a:t>realted</a:t>
            </a:r>
            <a:r>
              <a:rPr lang="en-US" sz="1800" dirty="0">
                <a:solidFill>
                  <a:schemeClr val="accent3">
                    <a:lumMod val="25000"/>
                  </a:schemeClr>
                </a:solidFill>
                <a:latin typeface="Abadi"/>
              </a:rPr>
              <a:t> with major Mass Payloads</a:t>
            </a: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https://github.com/aagodoy1/Applied-Data-Science-Capstone/blob/main/Week%202/EDA%20with%20Data%20Visualization/Data_Visualization.ipynb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of the queries performed were: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Distinct launch sites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5 records of launch sites that begin with CCA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the total mass carried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the avg mass carried per record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the total successful and failed outcomes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Show first date of a successful ground pad achieved. </a:t>
            </a: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https://github.com/aagodoy1/Applied-Data-Science-Capstone/blob/main/Week%202/EDA%20with%20SQL/SQL.ipynb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map was created in Folium, showing with a mark the launch sites in the US. It also shows the successful and unsuccessful landing sites, and how close they are to some other points like the city, coast or highway.</a:t>
            </a:r>
          </a:p>
          <a:p>
            <a:pPr>
              <a:lnSpc>
                <a:spcPct val="100000"/>
              </a:lnSpc>
              <a:spcBef>
                <a:spcPts val="1400"/>
              </a:spcBef>
            </a:pPr>
            <a:r>
              <a:rPr lang="en-US" sz="2200" dirty="0">
                <a:solidFill>
                  <a:schemeClr val="accent3">
                    <a:lumMod val="25000"/>
                  </a:schemeClr>
                </a:solidFill>
                <a:latin typeface="Abadi"/>
              </a:rPr>
              <a:t>It allowed us to identify if the relationship between the probability of success vs the geography of the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https://github.com/aagodoy1/Applied-Data-Science-Capstone/blob/main/Week%203/Interactive%20Visual%20Analytics%20with%20Folium/Interactive_Analysis_Folium.ipynb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There we 2 important charts in the dashboard.</a:t>
            </a:r>
          </a:p>
          <a:p>
            <a:pPr>
              <a:lnSpc>
                <a:spcPct val="100000"/>
              </a:lnSpc>
              <a:spcBef>
                <a:spcPts val="1400"/>
              </a:spcBef>
            </a:pPr>
            <a:r>
              <a:rPr lang="en-US" sz="2200" dirty="0">
                <a:solidFill>
                  <a:schemeClr val="accent3">
                    <a:lumMod val="25000"/>
                  </a:schemeClr>
                </a:solidFill>
                <a:latin typeface="Abadi"/>
              </a:rPr>
              <a:t>The first one is a pie chart that allows us to see the distribution of successful landing in each launch site.</a:t>
            </a:r>
          </a:p>
          <a:p>
            <a:pPr>
              <a:lnSpc>
                <a:spcPct val="100000"/>
              </a:lnSpc>
              <a:spcBef>
                <a:spcPts val="1400"/>
              </a:spcBef>
            </a:pPr>
            <a:r>
              <a:rPr lang="en-US" sz="2200" dirty="0">
                <a:solidFill>
                  <a:schemeClr val="accent3">
                    <a:lumMod val="25000"/>
                  </a:schemeClr>
                </a:solidFill>
                <a:latin typeface="Abadi"/>
              </a:rPr>
              <a:t>H secund on is the scatter plot, that takes into account the site and the payload mass </a:t>
            </a:r>
          </a:p>
          <a:p>
            <a:pPr>
              <a:lnSpc>
                <a:spcPct val="100000"/>
              </a:lnSpc>
              <a:spcBef>
                <a:spcPts val="1400"/>
              </a:spcBef>
            </a:pPr>
            <a:r>
              <a:rPr lang="en-US" sz="2200" dirty="0">
                <a:solidFill>
                  <a:schemeClr val="accent3">
                    <a:lumMod val="25000"/>
                  </a:schemeClr>
                </a:solidFill>
                <a:latin typeface="Abadi"/>
              </a:rPr>
              <a:t>Explain why you added those plots and interactions</a:t>
            </a: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https://github.com/aagodoy1/Applied-Data-Science-Capstone/blob/main/Week%203/Interactive%20Dashboard%20with%20ploty%20dash/Ploty_Dashborad.py</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488" y="1825625"/>
            <a:ext cx="4168633" cy="4395511"/>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prepare the data, then training multiple models, and tunning their 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Finally, we use the best performing model with the test set.</a:t>
            </a: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https://github.com/aagodoy1/Applied-Data-Science-Capstone/blob/main/Week%204/Machine_Learning_Prediction.ipynb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descr="Diagrama&#10;&#10;Descripción generada automáticamente">
            <a:extLst>
              <a:ext uri="{FF2B5EF4-FFF2-40B4-BE49-F238E27FC236}">
                <a16:creationId xmlns:a16="http://schemas.microsoft.com/office/drawing/2014/main" id="{74DA1D33-BF57-405E-D75C-A1BDA97AFAE3}"/>
              </a:ext>
            </a:extLst>
          </p:cNvPr>
          <p:cNvPicPr>
            <a:picLocks noChangeAspect="1"/>
          </p:cNvPicPr>
          <p:nvPr/>
        </p:nvPicPr>
        <p:blipFill>
          <a:blip r:embed="rId3"/>
          <a:stretch>
            <a:fillRect/>
          </a:stretch>
        </p:blipFill>
        <p:spPr>
          <a:xfrm>
            <a:off x="4280245" y="1713602"/>
            <a:ext cx="7607162" cy="47118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50563" y="5141086"/>
            <a:ext cx="10843006" cy="17050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exploratory data analysis showed the number of successful landings per launch site. Then we could see that CCAF-SCL 40 is the launch site with highest success rate.</a:t>
            </a:r>
          </a:p>
          <a:p>
            <a:pPr marL="0" indent="0">
              <a:lnSpc>
                <a:spcPct val="100000"/>
              </a:lnSpc>
              <a:spcBef>
                <a:spcPts val="1400"/>
              </a:spcBef>
              <a:buNone/>
            </a:pPr>
            <a:r>
              <a:rPr lang="en-US" sz="2200" dirty="0">
                <a:solidFill>
                  <a:schemeClr val="accent3">
                    <a:lumMod val="25000"/>
                  </a:schemeClr>
                </a:solidFill>
                <a:latin typeface="Abadi"/>
              </a:rPr>
              <a:t>On the other hand, all the models had a 83.33% accuracy, and the over estimate the successful landings.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Imagen 4" descr="Gráfico&#10;&#10;Descripción generada automáticamente">
            <a:extLst>
              <a:ext uri="{FF2B5EF4-FFF2-40B4-BE49-F238E27FC236}">
                <a16:creationId xmlns:a16="http://schemas.microsoft.com/office/drawing/2014/main" id="{35DEC8E4-9EAE-A56C-D1C6-AD26985452B0}"/>
              </a:ext>
            </a:extLst>
          </p:cNvPr>
          <p:cNvPicPr>
            <a:picLocks noChangeAspect="1"/>
          </p:cNvPicPr>
          <p:nvPr/>
        </p:nvPicPr>
        <p:blipFill>
          <a:blip r:embed="rId4"/>
          <a:stretch>
            <a:fillRect/>
          </a:stretch>
        </p:blipFill>
        <p:spPr>
          <a:xfrm>
            <a:off x="892969" y="1324503"/>
            <a:ext cx="10108406" cy="380418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9148" y="4564269"/>
            <a:ext cx="9719019" cy="1658110"/>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Blue dots indicate unsuccessful launch, while orange dots show the opposite.</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dirty="0">
                <a:solidFill>
                  <a:schemeClr val="accent3">
                    <a:lumMod val="25000"/>
                  </a:schemeClr>
                </a:solidFill>
                <a:latin typeface="Abadi"/>
              </a:rPr>
              <a:t>The Launch Site VAFB has less than 15 records, however most of them were successful.</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n 6" descr="Gráfico, Gráfico de dispersión&#10;&#10;Descripción generada automáticamente">
            <a:extLst>
              <a:ext uri="{FF2B5EF4-FFF2-40B4-BE49-F238E27FC236}">
                <a16:creationId xmlns:a16="http://schemas.microsoft.com/office/drawing/2014/main" id="{E2A32DEB-D24F-E155-821F-F0B5E373D5DB}"/>
              </a:ext>
            </a:extLst>
          </p:cNvPr>
          <p:cNvPicPr>
            <a:picLocks noChangeAspect="1"/>
          </p:cNvPicPr>
          <p:nvPr/>
        </p:nvPicPr>
        <p:blipFill>
          <a:blip r:embed="rId3"/>
          <a:stretch>
            <a:fillRect/>
          </a:stretch>
        </p:blipFill>
        <p:spPr>
          <a:xfrm>
            <a:off x="0" y="1712969"/>
            <a:ext cx="12192000" cy="22835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64974"/>
            <a:ext cx="10823368" cy="17464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Note that VAFB Launch Site doesn't reach the 10.000 kg in its flights. On the other hand, the sites CCAAFS and KSF barely have flights between 7.000 kg and 15.000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descr="Gráfico, Gráfico de dispersión&#10;&#10;Descripción generada automáticamente">
            <a:extLst>
              <a:ext uri="{FF2B5EF4-FFF2-40B4-BE49-F238E27FC236}">
                <a16:creationId xmlns:a16="http://schemas.microsoft.com/office/drawing/2014/main" id="{5E8D4078-BB46-9826-54E0-E3FB1F3F4BA6}"/>
              </a:ext>
            </a:extLst>
          </p:cNvPr>
          <p:cNvPicPr>
            <a:picLocks noChangeAspect="1"/>
          </p:cNvPicPr>
          <p:nvPr/>
        </p:nvPicPr>
        <p:blipFill>
          <a:blip r:embed="rId3"/>
          <a:stretch>
            <a:fillRect/>
          </a:stretch>
        </p:blipFill>
        <p:spPr>
          <a:xfrm>
            <a:off x="0" y="1742906"/>
            <a:ext cx="12192000" cy="240036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28722"/>
            <a:ext cx="3711369" cy="41649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orbits ES-L1, GEO, HEO and SSO have 100% of success rate. While SO, has </a:t>
            </a:r>
            <a:r>
              <a:rPr lang="en-US" sz="2200">
                <a:solidFill>
                  <a:schemeClr val="accent3">
                    <a:lumMod val="25000"/>
                  </a:schemeClr>
                </a:solidFill>
                <a:latin typeface="Abadi"/>
              </a:rPr>
              <a:t>0%.</a:t>
            </a:r>
          </a:p>
          <a:p>
            <a:pPr marL="0" indent="0">
              <a:lnSpc>
                <a:spcPct val="100000"/>
              </a:lnSpc>
              <a:spcBef>
                <a:spcPts val="1400"/>
              </a:spcBef>
              <a:buNone/>
            </a:pPr>
            <a:r>
              <a:rPr lang="en-US" sz="2200" dirty="0">
                <a:solidFill>
                  <a:schemeClr val="accent3">
                    <a:lumMod val="25000"/>
                  </a:schemeClr>
                </a:solidFill>
                <a:latin typeface="Abadi"/>
              </a:rPr>
              <a:t>Finally, is the only other orbit that has less than 60% success </a:t>
            </a:r>
            <a:r>
              <a:rPr lang="en-US" sz="2200" dirty="0" err="1">
                <a:solidFill>
                  <a:schemeClr val="accent3">
                    <a:lumMod val="25000"/>
                  </a:schemeClr>
                </a:solidFill>
                <a:latin typeface="Abadi"/>
              </a:rPr>
              <a:t>rato</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13F158F3-D822-1B11-BF22-FF28FE4D1ADA}"/>
              </a:ext>
            </a:extLst>
          </p:cNvPr>
          <p:cNvPicPr>
            <a:picLocks noChangeAspect="1"/>
          </p:cNvPicPr>
          <p:nvPr/>
        </p:nvPicPr>
        <p:blipFill>
          <a:blip r:embed="rId3"/>
          <a:stretch>
            <a:fillRect/>
          </a:stretch>
        </p:blipFill>
        <p:spPr>
          <a:xfrm>
            <a:off x="5388610" y="1689652"/>
            <a:ext cx="6075129" cy="47376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11582"/>
            <a:ext cx="10679803" cy="15697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flights were to the Orbits LEO, ISS, PO and GTO. Meanwhile, the newest flights has been to the orbits MEO and VLEO.</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F02CDEDD-4D42-AAC4-D6D3-81B4EC1C989A}"/>
              </a:ext>
            </a:extLst>
          </p:cNvPr>
          <p:cNvPicPr>
            <a:picLocks noChangeAspect="1"/>
          </p:cNvPicPr>
          <p:nvPr/>
        </p:nvPicPr>
        <p:blipFill>
          <a:blip r:embed="rId3"/>
          <a:stretch>
            <a:fillRect/>
          </a:stretch>
        </p:blipFill>
        <p:spPr>
          <a:xfrm>
            <a:off x="121478" y="1494782"/>
            <a:ext cx="12192000" cy="23886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98008"/>
            <a:ext cx="11121542" cy="13709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orbit VLEO is the destination of the flights with major Payload Mass. The orbit ISS present flights mostly between 2.000 and 3.000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A1788179-4929-D07B-63B8-B8F9E176A1A7}"/>
              </a:ext>
            </a:extLst>
          </p:cNvPr>
          <p:cNvPicPr>
            <a:picLocks noChangeAspect="1"/>
          </p:cNvPicPr>
          <p:nvPr/>
        </p:nvPicPr>
        <p:blipFill>
          <a:blip r:embed="rId3"/>
          <a:stretch>
            <a:fillRect/>
          </a:stretch>
        </p:blipFill>
        <p:spPr>
          <a:xfrm>
            <a:off x="0" y="1714001"/>
            <a:ext cx="12192000" cy="23477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One might think that every year the success rate should be better. However, we can see that this is not the same, for example in 2018 the success rate was less than in 2017.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descr="Gráfico, Gráfico de líneas&#10;&#10;Descripción generada automáticamente">
            <a:extLst>
              <a:ext uri="{FF2B5EF4-FFF2-40B4-BE49-F238E27FC236}">
                <a16:creationId xmlns:a16="http://schemas.microsoft.com/office/drawing/2014/main" id="{19AF2BD2-249E-40B8-9D24-1FDFDBE0D844}"/>
              </a:ext>
            </a:extLst>
          </p:cNvPr>
          <p:cNvPicPr>
            <a:picLocks noChangeAspect="1"/>
          </p:cNvPicPr>
          <p:nvPr/>
        </p:nvPicPr>
        <p:blipFill>
          <a:blip r:embed="rId3"/>
          <a:stretch>
            <a:fillRect/>
          </a:stretch>
        </p:blipFill>
        <p:spPr>
          <a:xfrm>
            <a:off x="5526709" y="1674330"/>
            <a:ext cx="5931454" cy="45584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27015"/>
            <a:ext cx="9745589" cy="99412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There only 4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descr="Interfaz de usuario gráfica, Texto, Aplicación&#10;&#10;Descripción generada automáticamente">
            <a:extLst>
              <a:ext uri="{FF2B5EF4-FFF2-40B4-BE49-F238E27FC236}">
                <a16:creationId xmlns:a16="http://schemas.microsoft.com/office/drawing/2014/main" id="{A0447791-8D44-721E-33E0-55146003846F}"/>
              </a:ext>
            </a:extLst>
          </p:cNvPr>
          <p:cNvPicPr>
            <a:picLocks noChangeAspect="1"/>
          </p:cNvPicPr>
          <p:nvPr/>
        </p:nvPicPr>
        <p:blipFill>
          <a:blip r:embed="rId3"/>
          <a:stretch>
            <a:fillRect/>
          </a:stretch>
        </p:blipFill>
        <p:spPr>
          <a:xfrm>
            <a:off x="986183" y="1414532"/>
            <a:ext cx="5029200" cy="2990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158720" cy="438446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the 5 elements needed. 2 of them have 0 </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descr="Tabla&#10;&#10;Descripción generada automáticamente">
            <a:extLst>
              <a:ext uri="{FF2B5EF4-FFF2-40B4-BE49-F238E27FC236}">
                <a16:creationId xmlns:a16="http://schemas.microsoft.com/office/drawing/2014/main" id="{7A41126D-D81A-F675-268F-D73C03F44AC2}"/>
              </a:ext>
            </a:extLst>
          </p:cNvPr>
          <p:cNvPicPr>
            <a:picLocks noChangeAspect="1"/>
          </p:cNvPicPr>
          <p:nvPr/>
        </p:nvPicPr>
        <p:blipFill>
          <a:blip r:embed="rId3"/>
          <a:stretch>
            <a:fillRect/>
          </a:stretch>
        </p:blipFill>
        <p:spPr>
          <a:xfrm>
            <a:off x="2924519" y="1446005"/>
            <a:ext cx="8242439" cy="45844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is 45.596 kg.</a:t>
            </a:r>
            <a:endParaRPr lang="es-E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descr="Interfaz de usuario gráfica, Texto, Aplicación&#10;&#10;Descripción generada automáticamente">
            <a:extLst>
              <a:ext uri="{FF2B5EF4-FFF2-40B4-BE49-F238E27FC236}">
                <a16:creationId xmlns:a16="http://schemas.microsoft.com/office/drawing/2014/main" id="{BD434F3F-5784-FC9E-FFE9-2927707F336C}"/>
              </a:ext>
            </a:extLst>
          </p:cNvPr>
          <p:cNvPicPr>
            <a:picLocks noChangeAspect="1"/>
          </p:cNvPicPr>
          <p:nvPr/>
        </p:nvPicPr>
        <p:blipFill>
          <a:blip r:embed="rId3"/>
          <a:stretch>
            <a:fillRect/>
          </a:stretch>
        </p:blipFill>
        <p:spPr>
          <a:xfrm>
            <a:off x="1331360" y="3434522"/>
            <a:ext cx="8181975" cy="2286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382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2.928 kg</a:t>
            </a:r>
            <a:endParaRPr lang="es-E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C60AB229-20D3-028E-2F1E-184A2F551DB5}"/>
              </a:ext>
            </a:extLst>
          </p:cNvPr>
          <p:cNvPicPr>
            <a:picLocks noChangeAspect="1"/>
          </p:cNvPicPr>
          <p:nvPr/>
        </p:nvPicPr>
        <p:blipFill>
          <a:blip r:embed="rId3"/>
          <a:stretch>
            <a:fillRect/>
          </a:stretch>
        </p:blipFill>
        <p:spPr>
          <a:xfrm>
            <a:off x="1727683" y="2964001"/>
            <a:ext cx="8582025" cy="24098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69799"/>
            <a:ext cx="9988545" cy="8395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is 2015-12-22</a:t>
            </a:r>
            <a:endParaRPr lang="en-US" dirty="0">
              <a:solidFill>
                <a:schemeClr val="accent3">
                  <a:lumMod val="25000"/>
                </a:schemeClr>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descr="Interfaz de usuario gráfica, Texto, Aplicación&#10;&#10;Descripción generada automáticamente">
            <a:extLst>
              <a:ext uri="{FF2B5EF4-FFF2-40B4-BE49-F238E27FC236}">
                <a16:creationId xmlns:a16="http://schemas.microsoft.com/office/drawing/2014/main" id="{5FB5A907-35CD-2892-FE9F-0394EB57B864}"/>
              </a:ext>
            </a:extLst>
          </p:cNvPr>
          <p:cNvPicPr>
            <a:picLocks noChangeAspect="1"/>
          </p:cNvPicPr>
          <p:nvPr/>
        </p:nvPicPr>
        <p:blipFill>
          <a:blip r:embed="rId3"/>
          <a:stretch>
            <a:fillRect/>
          </a:stretch>
        </p:blipFill>
        <p:spPr>
          <a:xfrm>
            <a:off x="1514130" y="3169202"/>
            <a:ext cx="8258175" cy="1866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2603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list of the names of boosters which have successfully landed on drone ship and had payload mass greater than 4000 but less than 6000 is the next one: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descr="Interfaz de usuario gráfica, Texto, Aplicación&#10;&#10;Descripción generada automáticamente">
            <a:extLst>
              <a:ext uri="{FF2B5EF4-FFF2-40B4-BE49-F238E27FC236}">
                <a16:creationId xmlns:a16="http://schemas.microsoft.com/office/drawing/2014/main" id="{7551232A-8CB8-47DD-E14A-FF14CE74AE8E}"/>
              </a:ext>
            </a:extLst>
          </p:cNvPr>
          <p:cNvPicPr>
            <a:picLocks noChangeAspect="1"/>
          </p:cNvPicPr>
          <p:nvPr/>
        </p:nvPicPr>
        <p:blipFill>
          <a:blip r:embed="rId3"/>
          <a:stretch>
            <a:fillRect/>
          </a:stretch>
        </p:blipFill>
        <p:spPr>
          <a:xfrm>
            <a:off x="570672" y="3054212"/>
            <a:ext cx="11315700" cy="33337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8538"/>
            <a:ext cx="10323714" cy="44744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accent3">
                    <a:lumMod val="25000"/>
                  </a:schemeClr>
                </a:solidFill>
                <a:latin typeface="Abadi"/>
              </a:rPr>
              <a:t>Data was gathered from the publicly available SpaceX API and the SpaceX Wikipedia page. A new column called "Class" was created to categorize successful landings. Various exploratory techniques were employed, and only the relevant columns were selected as features for further analysis. The analysis showed important relationships between variables and identified the location of the launch sites. Categorical variables were converted into numerical format to prepare the data for modeling. Subsequently, the data was standardized, and </a:t>
            </a: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was utilized to identify the optimal parameters for the machine learning models. The accuracy scores of all models were visualized to gauge their performance.</a:t>
            </a:r>
            <a:endParaRPr lang="es-ES" sz="1800">
              <a:solidFill>
                <a:schemeClr val="accent3">
                  <a:lumMod val="25000"/>
                </a:schemeClr>
              </a:solidFill>
              <a:latin typeface="Abadi"/>
            </a:endParaRPr>
          </a:p>
          <a:p>
            <a:endParaRPr lang="es-ES" sz="1800" dirty="0">
              <a:latin typeface="Abadi"/>
            </a:endParaRPr>
          </a:p>
          <a:p>
            <a:pPr>
              <a:lnSpc>
                <a:spcPct val="100000"/>
              </a:lnSpc>
              <a:spcBef>
                <a:spcPts val="1400"/>
              </a:spcBef>
            </a:pPr>
            <a:r>
              <a:rPr lang="en-US" sz="1800" dirty="0">
                <a:solidFill>
                  <a:schemeClr val="accent3">
                    <a:lumMod val="25000"/>
                  </a:schemeClr>
                </a:solidFill>
                <a:latin typeface="Abadi"/>
              </a:rPr>
              <a:t>The analysis yielded four machine learning models: Logistic Regression, Support Vector Machine, Decision Tree Classifier, and K Nearest Neighbors. Interestingly, all models exhibited a similar accuracy rate of approximately 83.3%. However, it was noted that all models tended to overpredict successful landings. This suggests a potential need for additional data to refine the models and improve their predictive accuracy. Further data collection efforts could enhance the robustness and reliability of the machine learning models in predicting SpaceX's first stage reuse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063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number of successful and failure mission outcomes is the next one:</a:t>
            </a:r>
            <a:endParaRPr lang="es-E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descr="Interfaz de usuario gráfica, Texto, Aplicación&#10;&#10;Descripción generada automáticamente">
            <a:extLst>
              <a:ext uri="{FF2B5EF4-FFF2-40B4-BE49-F238E27FC236}">
                <a16:creationId xmlns:a16="http://schemas.microsoft.com/office/drawing/2014/main" id="{5C44EF45-F2AB-FC31-41D6-1A3D59784CA9}"/>
              </a:ext>
            </a:extLst>
          </p:cNvPr>
          <p:cNvPicPr>
            <a:picLocks noChangeAspect="1"/>
          </p:cNvPicPr>
          <p:nvPr/>
        </p:nvPicPr>
        <p:blipFill>
          <a:blip r:embed="rId3"/>
          <a:stretch>
            <a:fillRect/>
          </a:stretch>
        </p:blipFill>
        <p:spPr>
          <a:xfrm>
            <a:off x="2577962" y="2629107"/>
            <a:ext cx="6572250" cy="30575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714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list of names of the booster which have carried the maximum payload mass is only the Staling 14</a:t>
            </a:r>
            <a:endParaRPr lang="es-E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descr="Interfaz de usuario gráfica, Texto, Aplicación&#10;&#10;Descripción generada automáticamente">
            <a:extLst>
              <a:ext uri="{FF2B5EF4-FFF2-40B4-BE49-F238E27FC236}">
                <a16:creationId xmlns:a16="http://schemas.microsoft.com/office/drawing/2014/main" id="{762099C0-9186-A8BF-FFC9-59FD74128C95}"/>
              </a:ext>
            </a:extLst>
          </p:cNvPr>
          <p:cNvPicPr>
            <a:picLocks noChangeAspect="1"/>
          </p:cNvPicPr>
          <p:nvPr/>
        </p:nvPicPr>
        <p:blipFill>
          <a:blip r:embed="rId3"/>
          <a:stretch>
            <a:fillRect/>
          </a:stretch>
        </p:blipFill>
        <p:spPr>
          <a:xfrm>
            <a:off x="585166" y="3182040"/>
            <a:ext cx="11220450" cy="23050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1620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is the next one:</a:t>
            </a:r>
            <a:endParaRPr lang="es-ES"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9958DFBD-F8E3-47CA-AB1C-8A61EFFC51DD}"/>
              </a:ext>
            </a:extLst>
          </p:cNvPr>
          <p:cNvPicPr>
            <a:picLocks noChangeAspect="1"/>
          </p:cNvPicPr>
          <p:nvPr/>
        </p:nvPicPr>
        <p:blipFill>
          <a:blip r:embed="rId3"/>
          <a:stretch>
            <a:fillRect/>
          </a:stretch>
        </p:blipFill>
        <p:spPr>
          <a:xfrm>
            <a:off x="381000" y="3077265"/>
            <a:ext cx="11430000" cy="25146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364"/>
            <a:ext cx="9745589" cy="13143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ranking of landing outcomes (such as Failure (drone ship) or Success (ground pad)) between the date 2010-06-04 and 2017-03-20, in descending order is: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descr="Interfaz de usuario gráfica, Texto, Aplicación&#10;&#10;Descripción generada automáticamente">
            <a:extLst>
              <a:ext uri="{FF2B5EF4-FFF2-40B4-BE49-F238E27FC236}">
                <a16:creationId xmlns:a16="http://schemas.microsoft.com/office/drawing/2014/main" id="{5FF28512-2F2C-7A10-7528-931BDEF693E1}"/>
              </a:ext>
            </a:extLst>
          </p:cNvPr>
          <p:cNvPicPr>
            <a:picLocks noChangeAspect="1"/>
          </p:cNvPicPr>
          <p:nvPr/>
        </p:nvPicPr>
        <p:blipFill>
          <a:blip r:embed="rId3"/>
          <a:stretch>
            <a:fillRect/>
          </a:stretch>
        </p:blipFill>
        <p:spPr>
          <a:xfrm>
            <a:off x="314325" y="2645396"/>
            <a:ext cx="11563350" cy="358816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401" y="4884667"/>
            <a:ext cx="9745589" cy="113768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Most of the launch sites are in Florida, while only one is in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Imagen 3" descr="Mapa&#10;&#10;Descripción generada automáticamente">
            <a:extLst>
              <a:ext uri="{FF2B5EF4-FFF2-40B4-BE49-F238E27FC236}">
                <a16:creationId xmlns:a16="http://schemas.microsoft.com/office/drawing/2014/main" id="{25F008D5-591C-6899-BD96-C1F805920834}"/>
              </a:ext>
            </a:extLst>
          </p:cNvPr>
          <p:cNvPicPr>
            <a:picLocks noChangeAspect="1"/>
          </p:cNvPicPr>
          <p:nvPr/>
        </p:nvPicPr>
        <p:blipFill>
          <a:blip r:embed="rId3"/>
          <a:stretch>
            <a:fillRect/>
          </a:stretch>
        </p:blipFill>
        <p:spPr>
          <a:xfrm>
            <a:off x="179594" y="1536562"/>
            <a:ext cx="5074203" cy="2934529"/>
          </a:xfrm>
          <a:prstGeom prst="rect">
            <a:avLst/>
          </a:prstGeom>
        </p:spPr>
      </p:pic>
      <p:pic>
        <p:nvPicPr>
          <p:cNvPr id="6" name="Imagen 5" descr="Mapa&#10;&#10;Descripción generada automáticamente">
            <a:extLst>
              <a:ext uri="{FF2B5EF4-FFF2-40B4-BE49-F238E27FC236}">
                <a16:creationId xmlns:a16="http://schemas.microsoft.com/office/drawing/2014/main" id="{B7CDA0B9-2E5C-C841-4B31-CB06843BA994}"/>
              </a:ext>
            </a:extLst>
          </p:cNvPr>
          <p:cNvPicPr>
            <a:picLocks noChangeAspect="1"/>
          </p:cNvPicPr>
          <p:nvPr/>
        </p:nvPicPr>
        <p:blipFill>
          <a:blip r:embed="rId4"/>
          <a:stretch>
            <a:fillRect/>
          </a:stretch>
        </p:blipFill>
        <p:spPr>
          <a:xfrm>
            <a:off x="5505036" y="1529176"/>
            <a:ext cx="4969841" cy="29382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8059"/>
            <a:ext cx="9745589" cy="97203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If we click each Launch Site, we can see the landing sites too, where those in red failed and those in green were successful.</a:t>
            </a:r>
          </a:p>
          <a:p>
            <a:pPr>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Color Markers</a:t>
            </a:r>
          </a:p>
        </p:txBody>
      </p:sp>
      <p:pic>
        <p:nvPicPr>
          <p:cNvPr id="2" name="Imagen 1" descr="Diagrama&#10;&#10;Descripción generada automáticamente">
            <a:extLst>
              <a:ext uri="{FF2B5EF4-FFF2-40B4-BE49-F238E27FC236}">
                <a16:creationId xmlns:a16="http://schemas.microsoft.com/office/drawing/2014/main" id="{08805D76-0958-8A8E-BF90-28B3047B8AD1}"/>
              </a:ext>
            </a:extLst>
          </p:cNvPr>
          <p:cNvPicPr>
            <a:picLocks noChangeAspect="1"/>
          </p:cNvPicPr>
          <p:nvPr/>
        </p:nvPicPr>
        <p:blipFill>
          <a:blip r:embed="rId3"/>
          <a:stretch>
            <a:fillRect/>
          </a:stretch>
        </p:blipFill>
        <p:spPr>
          <a:xfrm>
            <a:off x="581232" y="1718503"/>
            <a:ext cx="4933536" cy="2946125"/>
          </a:xfrm>
          <a:prstGeom prst="rect">
            <a:avLst/>
          </a:prstGeom>
        </p:spPr>
      </p:pic>
      <p:pic>
        <p:nvPicPr>
          <p:cNvPr id="4" name="Imagen 3" descr="Imagen que contiene Diagrama&#10;&#10;Descripción generada automáticamente">
            <a:extLst>
              <a:ext uri="{FF2B5EF4-FFF2-40B4-BE49-F238E27FC236}">
                <a16:creationId xmlns:a16="http://schemas.microsoft.com/office/drawing/2014/main" id="{690B523F-A683-0772-C06A-11F630849D42}"/>
              </a:ext>
            </a:extLst>
          </p:cNvPr>
          <p:cNvPicPr>
            <a:picLocks noChangeAspect="1"/>
          </p:cNvPicPr>
          <p:nvPr/>
        </p:nvPicPr>
        <p:blipFill>
          <a:blip r:embed="rId4"/>
          <a:stretch>
            <a:fillRect/>
          </a:stretch>
        </p:blipFill>
        <p:spPr>
          <a:xfrm>
            <a:off x="5995228" y="1717260"/>
            <a:ext cx="5447197" cy="29265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09905"/>
            <a:ext cx="8597827" cy="82508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also can see which important sites are close from the launch sites, and the distance to them.</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Markers from Important Sites</a:t>
            </a:r>
          </a:p>
        </p:txBody>
      </p:sp>
      <p:pic>
        <p:nvPicPr>
          <p:cNvPr id="2" name="Imagen 1" descr="Diagrama&#10;&#10;Descripción generada automáticamente">
            <a:extLst>
              <a:ext uri="{FF2B5EF4-FFF2-40B4-BE49-F238E27FC236}">
                <a16:creationId xmlns:a16="http://schemas.microsoft.com/office/drawing/2014/main" id="{5607FF64-DB3A-B2D5-6BF0-4BE7DB9ED788}"/>
              </a:ext>
            </a:extLst>
          </p:cNvPr>
          <p:cNvPicPr>
            <a:picLocks noChangeAspect="1"/>
          </p:cNvPicPr>
          <p:nvPr/>
        </p:nvPicPr>
        <p:blipFill>
          <a:blip r:embed="rId3"/>
          <a:stretch>
            <a:fillRect/>
          </a:stretch>
        </p:blipFill>
        <p:spPr>
          <a:xfrm>
            <a:off x="3053225" y="1391478"/>
            <a:ext cx="4892857" cy="38762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129416" cy="438446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the Launch Site CCAFS LC is the one with more successful Launches.</a:t>
            </a:r>
          </a:p>
          <a:p>
            <a:pPr marL="0" indent="0">
              <a:lnSpc>
                <a:spcPct val="100000"/>
              </a:lnSpc>
              <a:spcBef>
                <a:spcPts val="1400"/>
              </a:spcBef>
              <a:buNone/>
            </a:pPr>
            <a:r>
              <a:rPr lang="en-US" sz="2200" dirty="0">
                <a:solidFill>
                  <a:schemeClr val="accent3">
                    <a:lumMod val="25000"/>
                  </a:schemeClr>
                </a:solidFill>
                <a:latin typeface="Abadi"/>
              </a:rPr>
              <a:t>The smallest one is CCAFS SLC, which can be explain by the proximity that we saw previously.</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 sites</a:t>
            </a:r>
          </a:p>
        </p:txBody>
      </p:sp>
      <p:pic>
        <p:nvPicPr>
          <p:cNvPr id="2" name="Imagen 1" descr="Gráfico, Gráfico circular&#10;&#10;Descripción generada automáticamente">
            <a:extLst>
              <a:ext uri="{FF2B5EF4-FFF2-40B4-BE49-F238E27FC236}">
                <a16:creationId xmlns:a16="http://schemas.microsoft.com/office/drawing/2014/main" id="{EDE52862-402E-8EDB-7DD8-6607D0558ED0}"/>
              </a:ext>
            </a:extLst>
          </p:cNvPr>
          <p:cNvPicPr>
            <a:picLocks noChangeAspect="1"/>
          </p:cNvPicPr>
          <p:nvPr/>
        </p:nvPicPr>
        <p:blipFill>
          <a:blip r:embed="rId3"/>
          <a:stretch>
            <a:fillRect/>
          </a:stretch>
        </p:blipFill>
        <p:spPr>
          <a:xfrm>
            <a:off x="6098553" y="1826937"/>
            <a:ext cx="5781675" cy="38004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15229"/>
            <a:ext cx="9956752" cy="43390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Companies are offering space travels to customers, and Space X is one of the biggest players related to space lunches. Their Falcon 9 rocket lunches cost around 62 million dollars, while this number is way greater for other competitors.</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This is because of the Space X can reuse the first stage.</a:t>
            </a:r>
          </a:p>
          <a:p>
            <a:pPr>
              <a:spcBef>
                <a:spcPts val="1400"/>
              </a:spcBef>
            </a:pPr>
            <a:r>
              <a:rPr lang="en-US" sz="2200" dirty="0">
                <a:solidFill>
                  <a:schemeClr val="accent3">
                    <a:lumMod val="25000"/>
                  </a:schemeClr>
                </a:solidFill>
                <a:latin typeface="Abadi"/>
              </a:rPr>
              <a:t>A new company Space Y wants to join in the business, and the only way they have to do this is to predict which rockets are going to land safely and be reuse in the first stage.</a:t>
            </a:r>
          </a:p>
          <a:p>
            <a:pPr>
              <a:spcBef>
                <a:spcPts val="1400"/>
              </a:spcBef>
            </a:pPr>
            <a:r>
              <a:rPr lang="en-US" sz="2200" dirty="0">
                <a:solidFill>
                  <a:schemeClr val="accent3">
                    <a:lumMod val="25000"/>
                  </a:schemeClr>
                </a:solidFill>
                <a:latin typeface="Abadi"/>
              </a:rPr>
              <a:t>The question that we have to answer is. Given some features of the rocket, is it going to land safely?</a:t>
            </a:r>
          </a:p>
          <a:p>
            <a:pPr>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7156" y="4763190"/>
            <a:ext cx="10275497" cy="1457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we saw before, LC-40 has the most successful Launches and SLC-40 the least. However, is we take a closer look, we can see that LC-40 only have 27% of successful rate, vs the 43% successful rate of SLC-40.</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Comparation of Successful Rate</a:t>
            </a:r>
          </a:p>
        </p:txBody>
      </p:sp>
      <p:pic>
        <p:nvPicPr>
          <p:cNvPr id="2" name="Imagen 1" descr="Gráfico, Gráfico circular&#10;&#10;Descripción generada automáticamente">
            <a:extLst>
              <a:ext uri="{FF2B5EF4-FFF2-40B4-BE49-F238E27FC236}">
                <a16:creationId xmlns:a16="http://schemas.microsoft.com/office/drawing/2014/main" id="{3BBA293F-2AAD-EE0D-EF05-7CF3C17E2A28}"/>
              </a:ext>
            </a:extLst>
          </p:cNvPr>
          <p:cNvPicPr>
            <a:picLocks noChangeAspect="1"/>
          </p:cNvPicPr>
          <p:nvPr/>
        </p:nvPicPr>
        <p:blipFill>
          <a:blip r:embed="rId3"/>
          <a:stretch>
            <a:fillRect/>
          </a:stretch>
        </p:blipFill>
        <p:spPr>
          <a:xfrm>
            <a:off x="1063556" y="1489006"/>
            <a:ext cx="4267062" cy="2974422"/>
          </a:xfrm>
          <a:prstGeom prst="rect">
            <a:avLst/>
          </a:prstGeom>
        </p:spPr>
      </p:pic>
      <p:pic>
        <p:nvPicPr>
          <p:cNvPr id="4" name="Imagen 3" descr="Gráfico, Gráfico circular&#10;&#10;Descripción generada automáticamente">
            <a:extLst>
              <a:ext uri="{FF2B5EF4-FFF2-40B4-BE49-F238E27FC236}">
                <a16:creationId xmlns:a16="http://schemas.microsoft.com/office/drawing/2014/main" id="{C5F755FA-FD22-3046-0694-D90E68303815}"/>
              </a:ext>
            </a:extLst>
          </p:cNvPr>
          <p:cNvPicPr>
            <a:picLocks noChangeAspect="1"/>
          </p:cNvPicPr>
          <p:nvPr/>
        </p:nvPicPr>
        <p:blipFill>
          <a:blip r:embed="rId4"/>
          <a:stretch>
            <a:fillRect/>
          </a:stretch>
        </p:blipFill>
        <p:spPr>
          <a:xfrm>
            <a:off x="6038850" y="1486591"/>
            <a:ext cx="4752560" cy="29792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50576" cy="439551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most Interesting Insight moving the bar of payload mass, is that CCAFS LC-40 has no attempts of more that 6.000 kg. Meanwhile, when we look the amount of flights over the 6.000 kg, VAFB SCL-4E is the one that leads this graph.</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a:t>
            </a:r>
          </a:p>
        </p:txBody>
      </p:sp>
      <p:pic>
        <p:nvPicPr>
          <p:cNvPr id="2" name="Imagen 1" descr="Gráfico&#10;&#10;Descripción generada automáticamente">
            <a:extLst>
              <a:ext uri="{FF2B5EF4-FFF2-40B4-BE49-F238E27FC236}">
                <a16:creationId xmlns:a16="http://schemas.microsoft.com/office/drawing/2014/main" id="{59835784-ADCD-DDF6-793A-91BA6E169A91}"/>
              </a:ext>
            </a:extLst>
          </p:cNvPr>
          <p:cNvPicPr>
            <a:picLocks noChangeAspect="1"/>
          </p:cNvPicPr>
          <p:nvPr/>
        </p:nvPicPr>
        <p:blipFill>
          <a:blip r:embed="rId3"/>
          <a:stretch>
            <a:fillRect/>
          </a:stretch>
        </p:blipFill>
        <p:spPr>
          <a:xfrm>
            <a:off x="5569018" y="1528211"/>
            <a:ext cx="6619875" cy="44862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28880" y="2048984"/>
            <a:ext cx="3724685"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All the models show the same accuracy, with 83.33%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Imagen 5" descr="Gráfico, Gráfico de barras&#10;&#10;Descripción generada automáticamente">
            <a:extLst>
              <a:ext uri="{FF2B5EF4-FFF2-40B4-BE49-F238E27FC236}">
                <a16:creationId xmlns:a16="http://schemas.microsoft.com/office/drawing/2014/main" id="{7D939AC3-B573-EE70-3DB9-D62193920F00}"/>
              </a:ext>
            </a:extLst>
          </p:cNvPr>
          <p:cNvPicPr>
            <a:picLocks noChangeAspect="1"/>
          </p:cNvPicPr>
          <p:nvPr/>
        </p:nvPicPr>
        <p:blipFill>
          <a:blip r:embed="rId3"/>
          <a:stretch>
            <a:fillRect/>
          </a:stretch>
        </p:blipFill>
        <p:spPr>
          <a:xfrm>
            <a:off x="3768035" y="1718847"/>
            <a:ext cx="7902714" cy="42485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75873"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Since all the models have the same accuracy, this confusion Matrix works for all of them. Here we can see that it has no false negative, however is have the same true negative values as false positive, which might indicate that the model is </a:t>
            </a:r>
            <a:r>
              <a:rPr lang="en-US" sz="2200" b="1" dirty="0">
                <a:solidFill>
                  <a:schemeClr val="accent3">
                    <a:lumMod val="25000"/>
                  </a:schemeClr>
                </a:solidFill>
                <a:latin typeface="Abadi"/>
              </a:rPr>
              <a:t>unbalance and over predicts successful landings.</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descr="Gráfico&#10;&#10;Descripción generada automáticamente">
            <a:extLst>
              <a:ext uri="{FF2B5EF4-FFF2-40B4-BE49-F238E27FC236}">
                <a16:creationId xmlns:a16="http://schemas.microsoft.com/office/drawing/2014/main" id="{AB0BE16C-62D0-3A21-8DED-83D2F06C5304}"/>
              </a:ext>
            </a:extLst>
          </p:cNvPr>
          <p:cNvPicPr>
            <a:picLocks noChangeAspect="1"/>
          </p:cNvPicPr>
          <p:nvPr/>
        </p:nvPicPr>
        <p:blipFill>
          <a:blip r:embed="rId3"/>
          <a:stretch>
            <a:fillRect/>
          </a:stretch>
        </p:blipFill>
        <p:spPr>
          <a:xfrm>
            <a:off x="5580132" y="1799327"/>
            <a:ext cx="4974259" cy="42311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901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exploratory analysis showed that the best orbits to go to are </a:t>
            </a:r>
            <a:r>
              <a:rPr lang="en-US" sz="2200" dirty="0">
                <a:solidFill>
                  <a:schemeClr val="accent3">
                    <a:lumMod val="25000"/>
                  </a:schemeClr>
                </a:solidFill>
                <a:ea typeface="+mn-lt"/>
                <a:cs typeface="+mn-lt"/>
              </a:rPr>
              <a:t>ES-L1, GEO, HEO and SSO</a:t>
            </a:r>
            <a:r>
              <a:rPr lang="en-US" sz="2200" dirty="0">
                <a:solidFill>
                  <a:schemeClr val="accent3">
                    <a:lumMod val="25000"/>
                  </a:schemeClr>
                </a:solidFill>
                <a:latin typeface="Calibri"/>
                <a:cs typeface="Calibri"/>
              </a:rPr>
              <a:t>, since they have 100% success rate. </a:t>
            </a:r>
          </a:p>
          <a:p>
            <a:pPr>
              <a:lnSpc>
                <a:spcPct val="100000"/>
              </a:lnSpc>
              <a:spcBef>
                <a:spcPts val="1400"/>
              </a:spcBef>
            </a:pPr>
            <a:r>
              <a:rPr lang="en-US" sz="2200" dirty="0">
                <a:solidFill>
                  <a:schemeClr val="accent3">
                    <a:lumMod val="25000"/>
                  </a:schemeClr>
                </a:solidFill>
                <a:latin typeface="Abadi"/>
              </a:rPr>
              <a:t>2019 was the year with the highest average success rate of all years.</a:t>
            </a:r>
          </a:p>
          <a:p>
            <a:pPr>
              <a:lnSpc>
                <a:spcPct val="100000"/>
              </a:lnSpc>
              <a:spcBef>
                <a:spcPts val="1400"/>
              </a:spcBef>
            </a:pPr>
            <a:r>
              <a:rPr lang="en-US" sz="2200" dirty="0">
                <a:solidFill>
                  <a:schemeClr val="accent3">
                    <a:lumMod val="25000"/>
                  </a:schemeClr>
                </a:solidFill>
                <a:latin typeface="Abadi"/>
              </a:rPr>
              <a:t>The launch site with highest success rate is CCAFS-SCL40</a:t>
            </a:r>
          </a:p>
          <a:p>
            <a:pPr>
              <a:lnSpc>
                <a:spcPct val="100000"/>
              </a:lnSpc>
              <a:spcBef>
                <a:spcPts val="1400"/>
              </a:spcBef>
            </a:pPr>
            <a:r>
              <a:rPr lang="en-US" sz="2200" dirty="0">
                <a:solidFill>
                  <a:schemeClr val="accent3">
                    <a:lumMod val="25000"/>
                  </a:schemeClr>
                </a:solidFill>
                <a:latin typeface="Abadi"/>
              </a:rPr>
              <a:t>Most of the flight have less than 8.000 kg payload mass. However, those that have more than that, present a high success rate.</a:t>
            </a:r>
          </a:p>
          <a:p>
            <a:pPr>
              <a:lnSpc>
                <a:spcPct val="100000"/>
              </a:lnSpc>
              <a:spcBef>
                <a:spcPts val="1400"/>
              </a:spcBef>
            </a:pPr>
            <a:r>
              <a:rPr lang="en-US" sz="2200" dirty="0">
                <a:solidFill>
                  <a:schemeClr val="accent3">
                    <a:lumMod val="25000"/>
                  </a:schemeClr>
                </a:solidFill>
                <a:latin typeface="Abadi"/>
              </a:rPr>
              <a:t>All the models had 83.33% accuracy, and all of them over predicted the successful landings, which might be a problem when estimating the cost of the project.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If you would like to see the entire notebook, please go to this address: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ea typeface="+mn-lt"/>
                <a:cs typeface="+mn-lt"/>
              </a:rPr>
              <a:t>https://github.com/aagodoy1/Applied-Data-Science-Capstone/tree/main</a:t>
            </a:r>
            <a:endParaRPr lang="en-US" dirty="0">
              <a:solidFill>
                <a:schemeClr val="accent3">
                  <a:lumMod val="25000"/>
                </a:schemeClr>
              </a:solidFill>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Use of SpaceX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Adjusting variable types and labeling each lunch as a successful landing or unsuccessful landing.</a:t>
            </a:r>
            <a:endParaRPr lang="en-US" dirty="0">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 different Machine Learning Models and Tune them using </a:t>
            </a:r>
            <a:r>
              <a:rPr lang="en-US" sz="7600" dirty="0" err="1">
                <a:solidFill>
                  <a:schemeClr val="bg2">
                    <a:lumMod val="50000"/>
                  </a:schemeClr>
                </a:solidFill>
                <a:latin typeface="Abadi"/>
              </a:rPr>
              <a:t>GridSearchCV</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First we request the data from the API and it gives us the response. Then we translate this information into a </a:t>
            </a:r>
            <a:r>
              <a:rPr lang="en-US" sz="2200" err="1">
                <a:solidFill>
                  <a:schemeClr val="accent3">
                    <a:lumMod val="25000"/>
                  </a:schemeClr>
                </a:solidFill>
                <a:latin typeface="Abadi"/>
              </a:rPr>
              <a:t>dataframe</a:t>
            </a:r>
            <a:r>
              <a:rPr lang="en-US" sz="2200" dirty="0">
                <a:solidFill>
                  <a:schemeClr val="accent3">
                    <a:lumMod val="25000"/>
                  </a:schemeClr>
                </a:solidFill>
                <a:latin typeface="Abadi"/>
              </a:rPr>
              <a:t>, we make some</a:t>
            </a:r>
            <a:r>
              <a:rPr lang="en-US" sz="2000" dirty="0">
                <a:latin typeface="Abadi"/>
              </a:rPr>
              <a:t> </a:t>
            </a:r>
            <a:r>
              <a:rPr lang="en-US" sz="2000" dirty="0">
                <a:latin typeface="Abadi"/>
                <a:ea typeface="+mn-lt"/>
                <a:cs typeface="+mn-lt"/>
              </a:rPr>
              <a:t>adjustments </a:t>
            </a:r>
            <a:r>
              <a:rPr lang="en-US" sz="2200" dirty="0">
                <a:solidFill>
                  <a:schemeClr val="accent3">
                    <a:lumMod val="25000"/>
                  </a:schemeClr>
                </a:solidFill>
                <a:latin typeface="Abadi"/>
              </a:rPr>
              <a:t>and finally export the information a csv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https://github.com/aagodoy1/Applied-Data-Science-Capstone/blob/main/Week%201/Data%20Collection/Data-Collection-API.ipynb</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Diagrama&#10;&#10;Descripción generada automáticamente">
            <a:extLst>
              <a:ext uri="{FF2B5EF4-FFF2-40B4-BE49-F238E27FC236}">
                <a16:creationId xmlns:a16="http://schemas.microsoft.com/office/drawing/2014/main" id="{F9041D83-0A19-D181-5577-5B1C6D4E4BC2}"/>
              </a:ext>
            </a:extLst>
          </p:cNvPr>
          <p:cNvPicPr>
            <a:picLocks noChangeAspect="1"/>
          </p:cNvPicPr>
          <p:nvPr/>
        </p:nvPicPr>
        <p:blipFill>
          <a:blip r:embed="rId3"/>
          <a:stretch>
            <a:fillRect/>
          </a:stretch>
        </p:blipFill>
        <p:spPr>
          <a:xfrm>
            <a:off x="5889143" y="1710565"/>
            <a:ext cx="5482675" cy="433139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First, we call use the URL to request for the information. Then we search for the columns we need, and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turn into a dictionary. Finally we translate this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then a csv.</a:t>
            </a:r>
          </a:p>
          <a:p>
            <a:pPr>
              <a:lnSpc>
                <a:spcPct val="100000"/>
              </a:lnSpc>
              <a:spcBef>
                <a:spcPts val="1400"/>
              </a:spcBef>
            </a:pPr>
            <a:r>
              <a:rPr lang="en-US" sz="2200" dirty="0">
                <a:solidFill>
                  <a:schemeClr val="accent3">
                    <a:lumMod val="25000"/>
                  </a:schemeClr>
                </a:solidFill>
                <a:ea typeface="+mn-lt"/>
                <a:cs typeface="+mn-lt"/>
              </a:rPr>
              <a:t>https://github.com/aagodoy1/Applied-Data-Science-Capstone/blob/main/Week%201/Data%20Collection/Data-Collection-Wikipedia.ipynb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Imagen 4" descr="Diagrama&#10;&#10;Descripción generada automáticamente">
            <a:extLst>
              <a:ext uri="{FF2B5EF4-FFF2-40B4-BE49-F238E27FC236}">
                <a16:creationId xmlns:a16="http://schemas.microsoft.com/office/drawing/2014/main" id="{FC92C7C4-6677-90E3-3556-A2627E7AF715}"/>
              </a:ext>
            </a:extLst>
          </p:cNvPr>
          <p:cNvPicPr>
            <a:picLocks noChangeAspect="1"/>
          </p:cNvPicPr>
          <p:nvPr/>
        </p:nvPicPr>
        <p:blipFill>
          <a:blip r:embed="rId3"/>
          <a:stretch>
            <a:fillRect/>
          </a:stretch>
        </p:blipFill>
        <p:spPr>
          <a:xfrm>
            <a:off x="4849536" y="1508333"/>
            <a:ext cx="7153275" cy="47910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962</cp:revision>
  <dcterms:created xsi:type="dcterms:W3CDTF">2021-04-29T18:58:34Z</dcterms:created>
  <dcterms:modified xsi:type="dcterms:W3CDTF">2024-04-16T03:09:50Z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